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748FA-9094-0E3C-F659-E08EA0C610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E465A9-C50D-1CF0-4D42-8BFE5A6646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73A92-FBE4-7793-7C32-5AD1A3A6F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BDF2-BA41-4AB4-91FC-7938BBE2CC6F}" type="datetimeFigureOut">
              <a:rPr lang="en-ID" smtClean="0"/>
              <a:t>08/01/2026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E7575-5846-EB0B-8393-C94C2396A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6132B-52E7-FA2E-A5EF-F50768E2F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54DF-679F-4189-9F98-AE0D74F60C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31032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505B1-1DD4-EAEE-F96B-258355CE5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372228-FAF1-A0B4-FB5C-4EC912102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BEEC2-1CE5-73B4-8C5B-BD253B978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BDF2-BA41-4AB4-91FC-7938BBE2CC6F}" type="datetimeFigureOut">
              <a:rPr lang="en-ID" smtClean="0"/>
              <a:t>08/01/2026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275E0-6AEC-9DB0-A857-FEE42DCAB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903FA6-5118-B532-98D1-4D55B8C0D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54DF-679F-4189-9F98-AE0D74F60C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5122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31CFB2-69F0-6F4B-055C-75B668EA12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288FE2-016E-C89B-6C5E-4876847B5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F6ACE-B890-CE36-E688-089001E7D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BDF2-BA41-4AB4-91FC-7938BBE2CC6F}" type="datetimeFigureOut">
              <a:rPr lang="en-ID" smtClean="0"/>
              <a:t>08/01/2026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D7D7EB-7D56-FFD8-4DDC-0E452B954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A097F-1735-E887-F3F3-31AC3736F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54DF-679F-4189-9F98-AE0D74F60C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9850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A477A-DFED-D95E-112F-F792EE8AC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6A5E0-0136-11B3-CF14-D12072ABC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0A10E0-825A-D4BF-2430-C24858735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BDF2-BA41-4AB4-91FC-7938BBE2CC6F}" type="datetimeFigureOut">
              <a:rPr lang="en-ID" smtClean="0"/>
              <a:t>08/01/2026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50469-8871-2B69-6A73-7DC720810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B75E1-0566-E9DE-31E5-9CB3DEC3C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54DF-679F-4189-9F98-AE0D74F60C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73923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51D29-2BC7-DE95-BA9D-2A12F18CF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2D6AC6-4E28-D804-B707-C67F78E7D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181C6-A874-35B5-B3A5-AE75932BF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BDF2-BA41-4AB4-91FC-7938BBE2CC6F}" type="datetimeFigureOut">
              <a:rPr lang="en-ID" smtClean="0"/>
              <a:t>08/01/2026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D7AD7-A133-4A5D-F93D-20D05152B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D9D17-44BE-A9AE-5EB2-040BC5972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54DF-679F-4189-9F98-AE0D74F60C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9503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587F7-7CBE-BC70-A691-4310EA421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77875-5925-50FB-4C03-74DAFECDA8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8E6827-3F6E-918F-E8B5-A9348A444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10BED2-65CB-D4D1-91D2-65DAFA7EE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BDF2-BA41-4AB4-91FC-7938BBE2CC6F}" type="datetimeFigureOut">
              <a:rPr lang="en-ID" smtClean="0"/>
              <a:t>08/01/2026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FB8F8-9B65-8AEF-3A75-D24D10008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2809AC-A0D1-4E3C-A3F0-D60724E3D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54DF-679F-4189-9F98-AE0D74F60C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2413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11E6F-0761-13B9-9B27-E9D960EDE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99278F-0568-9FC4-9703-4695293AE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0535E8-EFFA-6F18-C6A1-4E323DC88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4AED87-534F-354A-83A6-F0D4906331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B01BA8-36C3-DA85-6B71-D26527714C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D03AD9-94EA-6BF6-03F3-62B2CC58D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BDF2-BA41-4AB4-91FC-7938BBE2CC6F}" type="datetimeFigureOut">
              <a:rPr lang="en-ID" smtClean="0"/>
              <a:t>08/01/2026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CE0776-341A-1937-5DBA-D09E718BC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313D1-6A09-303E-44FD-AD4B4C3A1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54DF-679F-4189-9F98-AE0D74F60C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91227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3DF5E-85B0-0C5C-8EDE-FA3EA08B1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F7094F-05A5-84AE-DAEB-344AA77C9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BDF2-BA41-4AB4-91FC-7938BBE2CC6F}" type="datetimeFigureOut">
              <a:rPr lang="en-ID" smtClean="0"/>
              <a:t>08/01/2026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CACAC-7076-949F-7444-97D62C225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D68C8-B4CF-57D8-7812-412EB5FB5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54DF-679F-4189-9F98-AE0D74F60C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81429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D93E8B-00F4-6B51-BFB5-0BEB4C160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BDF2-BA41-4AB4-91FC-7938BBE2CC6F}" type="datetimeFigureOut">
              <a:rPr lang="en-ID" smtClean="0"/>
              <a:t>08/01/2026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727A6F-E81E-6178-EF39-BE19F430D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979442-9FD8-46E4-E50A-869383F0A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54DF-679F-4189-9F98-AE0D74F60C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44797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247BE-5B07-4E45-CA60-BEF35F149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1108F-F38E-5BA7-9463-2C90CADF6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8B55B0-609A-FA38-1882-4B0FBF4DDE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BED2E5-1790-2449-FEE6-870229A4B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BDF2-BA41-4AB4-91FC-7938BBE2CC6F}" type="datetimeFigureOut">
              <a:rPr lang="en-ID" smtClean="0"/>
              <a:t>08/01/2026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87EDF8-ED25-3708-5EA8-8DF0A0029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84A760-34FB-B747-3C67-EDC321CA4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54DF-679F-4189-9F98-AE0D74F60C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52238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8A125-C5B5-258D-5A94-916133BC0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4C7A78-336E-52FE-6B71-0483EC68D4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CA813E-0C21-E7B2-17B8-D22F79D9B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B9167-D29B-410C-452A-E4B857E5F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BDF2-BA41-4AB4-91FC-7938BBE2CC6F}" type="datetimeFigureOut">
              <a:rPr lang="en-ID" smtClean="0"/>
              <a:t>08/01/2026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7E0D7-2ED9-DE81-44C7-3D6A44002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11C308-BA92-4960-4869-AEC70451C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54DF-679F-4189-9F98-AE0D74F60C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1064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6A2559-8AE5-B9BB-35BF-089958887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4BD5B1-DC70-2971-75DA-5CBA2288E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35841-95A5-4409-E11F-15D185CB1D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7BDF2-BA41-4AB4-91FC-7938BBE2CC6F}" type="datetimeFigureOut">
              <a:rPr lang="en-ID" smtClean="0"/>
              <a:t>08/01/2026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915EB-A8B7-B044-0E8F-1248B1A7AC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B6B8BC-5176-5D22-6D22-1645F14E0D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554DF-679F-4189-9F98-AE0D74F60C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7145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0402D-CB62-51C2-E8DE-3BDADB6948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/>
              <a:t>Latihan studi kasus</a:t>
            </a:r>
            <a:endParaRPr lang="en-ID" sz="7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85772C-BAC5-00B8-2F83-2848262218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Pewarisan</a:t>
            </a:r>
            <a:r>
              <a:rPr lang="en-US" dirty="0"/>
              <a:t> dan coding </a:t>
            </a:r>
            <a:r>
              <a:rPr lang="en-US" dirty="0" err="1"/>
              <a:t>Pewarisan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89969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AC651-DC4B-CCE9-5C05-1F523A0AC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Kasus 6: </a:t>
            </a:r>
            <a:r>
              <a:rPr lang="en-ID" dirty="0" err="1"/>
              <a:t>Analisis</a:t>
            </a:r>
            <a:r>
              <a:rPr lang="en-ID" dirty="0"/>
              <a:t> Desain </a:t>
            </a:r>
            <a:r>
              <a:rPr lang="en-ID" dirty="0" err="1"/>
              <a:t>Sistem</a:t>
            </a:r>
            <a:r>
              <a:rPr lang="en-ID" dirty="0"/>
              <a:t> Akademik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5B0EA-E19E-C2DD-8964-47FBDC737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dirty="0" err="1"/>
              <a:t>ebuah</a:t>
            </a:r>
            <a:r>
              <a:rPr lang="en-ID" dirty="0"/>
              <a:t> universitas </a:t>
            </a:r>
            <a:r>
              <a:rPr lang="en-ID" dirty="0" err="1"/>
              <a:t>mengembangkan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terpadu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oleh:</a:t>
            </a:r>
          </a:p>
          <a:p>
            <a:pPr lvl="1"/>
            <a:r>
              <a:rPr lang="en-ID" dirty="0" err="1"/>
              <a:t>Mahasiswa</a:t>
            </a:r>
            <a:endParaRPr lang="en-ID" dirty="0"/>
          </a:p>
          <a:p>
            <a:pPr lvl="1"/>
            <a:r>
              <a:rPr lang="en-ID" dirty="0"/>
              <a:t>Dosen</a:t>
            </a:r>
          </a:p>
          <a:p>
            <a:pPr lvl="1"/>
            <a:r>
              <a:rPr lang="en-ID" dirty="0"/>
              <a:t>Alumni</a:t>
            </a:r>
          </a:p>
          <a:p>
            <a:pPr lvl="1"/>
            <a:r>
              <a:rPr lang="en-ID" dirty="0"/>
              <a:t>Staff </a:t>
            </a:r>
            <a:r>
              <a:rPr lang="en-ID" dirty="0" err="1"/>
              <a:t>Administrasi</a:t>
            </a:r>
            <a:endParaRPr lang="en-ID" dirty="0"/>
          </a:p>
          <a:p>
            <a:r>
              <a:rPr lang="en-ID" dirty="0" err="1"/>
              <a:t>Awalnya</a:t>
            </a:r>
            <a:r>
              <a:rPr lang="en-ID" dirty="0"/>
              <a:t> </a:t>
            </a:r>
            <a:r>
              <a:rPr lang="en-ID" dirty="0" err="1"/>
              <a:t>tim</a:t>
            </a:r>
            <a:r>
              <a:rPr lang="en-ID" dirty="0"/>
              <a:t> </a:t>
            </a:r>
            <a:r>
              <a:rPr lang="en-ID" dirty="0" err="1"/>
              <a:t>pengembang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User yang </a:t>
            </a:r>
            <a:r>
              <a:rPr lang="en-ID" dirty="0" err="1"/>
              <a:t>menampung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atribut</a:t>
            </a:r>
            <a:r>
              <a:rPr lang="en-ID" dirty="0"/>
              <a:t> dan method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keempat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</a:p>
          <a:p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berjalan</a:t>
            </a:r>
            <a:r>
              <a:rPr lang="en-ID" dirty="0"/>
              <a:t> 2 </a:t>
            </a:r>
            <a:r>
              <a:rPr lang="en-ID" dirty="0" err="1"/>
              <a:t>tahun</a:t>
            </a:r>
            <a:r>
              <a:rPr lang="en-ID" dirty="0"/>
              <a:t>, </a:t>
            </a:r>
            <a:r>
              <a:rPr lang="en-ID" dirty="0" err="1"/>
              <a:t>muncul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:</a:t>
            </a:r>
          </a:p>
          <a:p>
            <a:pPr lvl="1"/>
            <a:r>
              <a:rPr lang="en-ID" dirty="0"/>
              <a:t>Alumni </a:t>
            </a:r>
            <a:r>
              <a:rPr lang="en-ID" dirty="0" err="1"/>
              <a:t>membutuhkan</a:t>
            </a:r>
            <a:r>
              <a:rPr lang="en-ID" dirty="0"/>
              <a:t> </a:t>
            </a:r>
            <a:r>
              <a:rPr lang="en-ID" dirty="0" err="1"/>
              <a:t>fitur</a:t>
            </a:r>
            <a:r>
              <a:rPr lang="en-ID" dirty="0"/>
              <a:t> tracer study</a:t>
            </a:r>
          </a:p>
          <a:p>
            <a:pPr lvl="1"/>
            <a:r>
              <a:rPr lang="en-ID" dirty="0"/>
              <a:t>Dosen </a:t>
            </a:r>
            <a:r>
              <a:rPr lang="en-ID" dirty="0" err="1"/>
              <a:t>membutuhkan</a:t>
            </a:r>
            <a:r>
              <a:rPr lang="en-ID" dirty="0"/>
              <a:t> </a:t>
            </a:r>
            <a:r>
              <a:rPr lang="en-ID" dirty="0" err="1"/>
              <a:t>fitur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dan </a:t>
            </a:r>
            <a:r>
              <a:rPr lang="en-ID" dirty="0" err="1"/>
              <a:t>publikasi</a:t>
            </a:r>
            <a:endParaRPr lang="en-ID" dirty="0"/>
          </a:p>
          <a:p>
            <a:pPr lvl="1"/>
            <a:r>
              <a:rPr lang="en-ID" dirty="0" err="1"/>
              <a:t>Mahasiswa</a:t>
            </a:r>
            <a:r>
              <a:rPr lang="en-ID" dirty="0"/>
              <a:t> </a:t>
            </a:r>
            <a:r>
              <a:rPr lang="en-ID" dirty="0" err="1"/>
              <a:t>membutuhkan</a:t>
            </a:r>
            <a:r>
              <a:rPr lang="en-ID" dirty="0"/>
              <a:t> </a:t>
            </a:r>
            <a:r>
              <a:rPr lang="en-ID" dirty="0" err="1"/>
              <a:t>fitur</a:t>
            </a:r>
            <a:r>
              <a:rPr lang="en-ID" dirty="0"/>
              <a:t> KRS dan </a:t>
            </a:r>
            <a:r>
              <a:rPr lang="en-ID" dirty="0" err="1"/>
              <a:t>nilai</a:t>
            </a:r>
            <a:endParaRPr lang="en-ID" dirty="0"/>
          </a:p>
          <a:p>
            <a:pPr lvl="1"/>
            <a:r>
              <a:rPr lang="en-ID" dirty="0"/>
              <a:t>Staff </a:t>
            </a:r>
            <a:r>
              <a:rPr lang="en-ID" dirty="0" err="1"/>
              <a:t>membutuhkan</a:t>
            </a:r>
            <a:r>
              <a:rPr lang="en-ID" dirty="0"/>
              <a:t> </a:t>
            </a:r>
            <a:r>
              <a:rPr lang="en-ID" dirty="0" err="1"/>
              <a:t>fitur</a:t>
            </a:r>
            <a:r>
              <a:rPr lang="en-ID" dirty="0"/>
              <a:t> </a:t>
            </a:r>
            <a:r>
              <a:rPr lang="en-ID" dirty="0" err="1"/>
              <a:t>administrasi</a:t>
            </a:r>
            <a:r>
              <a:rPr lang="en-ID" dirty="0"/>
              <a:t> </a:t>
            </a:r>
            <a:r>
              <a:rPr lang="en-ID" dirty="0" err="1"/>
              <a:t>akademik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65229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A32C4-B4DF-8C02-F075-FD0BB1F07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80FC6-4DDB-C947-D2FF-615E6A2B7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a. </a:t>
            </a:r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kelemahan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 </a:t>
            </a:r>
            <a:r>
              <a:rPr lang="en-ID" dirty="0" err="1"/>
              <a:t>awal</a:t>
            </a:r>
            <a:r>
              <a:rPr lang="en-ID" dirty="0"/>
              <a:t> yang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User.</a:t>
            </a:r>
            <a:br>
              <a:rPr lang="en-ID" dirty="0"/>
            </a:br>
            <a:r>
              <a:rPr lang="en-ID" dirty="0"/>
              <a:t>b. </a:t>
            </a:r>
            <a:r>
              <a:rPr lang="en-ID" dirty="0" err="1"/>
              <a:t>Jelaskan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pewarisan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memperbaiki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  <a:br>
              <a:rPr lang="en-ID" dirty="0"/>
            </a:br>
            <a:r>
              <a:rPr lang="en-ID" dirty="0"/>
              <a:t>c. </a:t>
            </a:r>
            <a:r>
              <a:rPr lang="en-ID" dirty="0" err="1"/>
              <a:t>Tentukan</a:t>
            </a:r>
            <a:r>
              <a:rPr lang="en-ID" dirty="0"/>
              <a:t> </a:t>
            </a:r>
            <a:r>
              <a:rPr lang="en-ID" dirty="0" err="1"/>
              <a:t>atribut</a:t>
            </a:r>
            <a:r>
              <a:rPr lang="en-ID" dirty="0"/>
              <a:t> dan method yang </a:t>
            </a:r>
            <a:r>
              <a:rPr lang="en-ID" b="1" dirty="0" err="1"/>
              <a:t>wajib</a:t>
            </a:r>
            <a:r>
              <a:rPr lang="en-ID" b="1" dirty="0"/>
              <a:t> </a:t>
            </a:r>
            <a:r>
              <a:rPr lang="en-ID" b="1" dirty="0" err="1"/>
              <a:t>berada</a:t>
            </a:r>
            <a:r>
              <a:rPr lang="en-ID" b="1" dirty="0"/>
              <a:t> di superclass</a:t>
            </a:r>
            <a:r>
              <a:rPr lang="en-ID" dirty="0"/>
              <a:t> dan </a:t>
            </a:r>
            <a:r>
              <a:rPr lang="en-ID" b="1" dirty="0" err="1"/>
              <a:t>harus</a:t>
            </a:r>
            <a:r>
              <a:rPr lang="en-ID" b="1" dirty="0"/>
              <a:t> </a:t>
            </a:r>
            <a:r>
              <a:rPr lang="en-ID" b="1" dirty="0" err="1"/>
              <a:t>berada</a:t>
            </a:r>
            <a:r>
              <a:rPr lang="en-ID" b="1" dirty="0"/>
              <a:t> di subclass</a:t>
            </a:r>
            <a:r>
              <a:rPr lang="en-ID" dirty="0"/>
              <a:t>.</a:t>
            </a:r>
            <a:br>
              <a:rPr lang="en-ID" dirty="0"/>
            </a:br>
            <a:r>
              <a:rPr lang="en-ID" dirty="0"/>
              <a:t>d. Jika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fitur</a:t>
            </a:r>
            <a:r>
              <a:rPr lang="en-ID" dirty="0"/>
              <a:t> </a:t>
            </a:r>
            <a:r>
              <a:rPr lang="en-ID" dirty="0" err="1"/>
              <a:t>dimasukkan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superclass,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dampak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panjangnya</a:t>
            </a:r>
            <a:r>
              <a:rPr lang="en-ID" dirty="0"/>
              <a:t>?</a:t>
            </a:r>
            <a:br>
              <a:rPr lang="en-ID" dirty="0"/>
            </a:br>
            <a:r>
              <a:rPr lang="en-ID" dirty="0"/>
              <a:t>e. </a:t>
            </a:r>
            <a:r>
              <a:rPr lang="en-ID" dirty="0" err="1"/>
              <a:t>Berikan</a:t>
            </a:r>
            <a:r>
              <a:rPr lang="en-ID" dirty="0"/>
              <a:t> </a:t>
            </a:r>
            <a:r>
              <a:rPr lang="en-ID" dirty="0" err="1"/>
              <a:t>rekomendasi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berkelanjutan</a:t>
            </a:r>
            <a:r>
              <a:rPr lang="en-ID" dirty="0"/>
              <a:t> (</a:t>
            </a:r>
            <a:r>
              <a:rPr lang="en-ID" i="1" dirty="0"/>
              <a:t>maintainable</a:t>
            </a:r>
            <a:r>
              <a:rPr lang="en-ID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334937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FB7BE-E57B-7F08-BC36-8EFB93F03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Studi Kasus 1: </a:t>
            </a:r>
            <a:r>
              <a:rPr lang="en-ID" dirty="0" err="1"/>
              <a:t>Sistem</a:t>
            </a:r>
            <a:r>
              <a:rPr lang="en-ID" dirty="0"/>
              <a:t> Akademik </a:t>
            </a:r>
            <a:r>
              <a:rPr lang="en-ID" dirty="0" err="1"/>
              <a:t>Perguruan</a:t>
            </a:r>
            <a:r>
              <a:rPr lang="en-ID" dirty="0"/>
              <a:t> Tinggi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A5664-587E-C1D7-9CCF-0A0B8336A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perguruan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mengembangkan</a:t>
            </a:r>
            <a:r>
              <a:rPr lang="en-ID" dirty="0"/>
              <a:t>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Informasi</a:t>
            </a:r>
            <a:r>
              <a:rPr lang="en-ID" b="1" dirty="0"/>
              <a:t> Akademik (SIAKAD)</a:t>
            </a:r>
            <a:r>
              <a:rPr lang="en-ID" dirty="0"/>
              <a:t>.</a:t>
            </a:r>
            <a:br>
              <a:rPr lang="en-ID" dirty="0"/>
            </a:br>
            <a:r>
              <a:rPr lang="en-ID" dirty="0"/>
              <a:t>Dalam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:</a:t>
            </a:r>
          </a:p>
          <a:p>
            <a:pPr lvl="1"/>
            <a:r>
              <a:rPr lang="en-ID" dirty="0" err="1"/>
              <a:t>Mahasiswa</a:t>
            </a:r>
            <a:endParaRPr lang="en-ID" dirty="0"/>
          </a:p>
          <a:p>
            <a:pPr lvl="1"/>
            <a:r>
              <a:rPr lang="en-ID" dirty="0"/>
              <a:t>Dosen</a:t>
            </a:r>
          </a:p>
          <a:p>
            <a:pPr lvl="1"/>
            <a:r>
              <a:rPr lang="en-ID" dirty="0"/>
              <a:t>Tenaga </a:t>
            </a:r>
            <a:r>
              <a:rPr lang="en-ID" dirty="0" err="1"/>
              <a:t>Kependidikan</a:t>
            </a:r>
            <a:r>
              <a:rPr lang="en-ID" dirty="0"/>
              <a:t> (Staff)</a:t>
            </a:r>
          </a:p>
          <a:p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data </a:t>
            </a:r>
            <a:r>
              <a:rPr lang="en-ID" dirty="0" err="1"/>
              <a:t>umum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:</a:t>
            </a:r>
          </a:p>
          <a:p>
            <a:pPr lvl="1"/>
            <a:r>
              <a:rPr lang="en-ID" dirty="0"/>
              <a:t>nama</a:t>
            </a:r>
          </a:p>
          <a:p>
            <a:pPr lvl="1"/>
            <a:r>
              <a:rPr lang="en-ID" dirty="0"/>
              <a:t>email</a:t>
            </a:r>
          </a:p>
          <a:p>
            <a:pPr lvl="1"/>
            <a:r>
              <a:rPr lang="en-ID" dirty="0" err="1"/>
              <a:t>noIdentitas</a:t>
            </a:r>
            <a:endParaRPr lang="en-ID" dirty="0"/>
          </a:p>
          <a:p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135937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2FFF1-4FFD-CCD2-20E5-503641F9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23BF8-52A3-C946-4A58-BCD4FDFE6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dirty="0" err="1"/>
              <a:t>Namun</a:t>
            </a:r>
            <a:r>
              <a:rPr lang="en-ID" dirty="0"/>
              <a:t> masing-masing juga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karakteristik</a:t>
            </a:r>
            <a:r>
              <a:rPr lang="en-ID" dirty="0"/>
              <a:t> </a:t>
            </a:r>
            <a:r>
              <a:rPr lang="en-ID" dirty="0" err="1"/>
              <a:t>khusus</a:t>
            </a:r>
            <a:r>
              <a:rPr lang="en-ID" dirty="0"/>
              <a:t>:</a:t>
            </a:r>
          </a:p>
          <a:p>
            <a:r>
              <a:rPr lang="en-ID" b="1" dirty="0" err="1"/>
              <a:t>Mahasiswa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NIM dan </a:t>
            </a:r>
            <a:r>
              <a:rPr lang="en-ID" dirty="0" err="1"/>
              <a:t>programStudi</a:t>
            </a:r>
            <a:endParaRPr lang="en-ID" dirty="0"/>
          </a:p>
          <a:p>
            <a:r>
              <a:rPr lang="en-ID" b="1" dirty="0"/>
              <a:t>Dosen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NIDN dan </a:t>
            </a:r>
            <a:r>
              <a:rPr lang="en-ID" dirty="0" err="1"/>
              <a:t>keahlian</a:t>
            </a:r>
            <a:endParaRPr lang="en-ID" dirty="0"/>
          </a:p>
          <a:p>
            <a:r>
              <a:rPr lang="en-ID" b="1" dirty="0"/>
              <a:t>Staff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NIP dan </a:t>
            </a:r>
            <a:r>
              <a:rPr lang="en-ID" dirty="0" err="1"/>
              <a:t>unitKerja</a:t>
            </a:r>
            <a:endParaRPr lang="en-ID" dirty="0"/>
          </a:p>
          <a:p>
            <a:r>
              <a:rPr lang="en-ID" b="1" dirty="0" err="1"/>
              <a:t>Pertanyaan</a:t>
            </a:r>
            <a:r>
              <a:rPr lang="en-ID" b="1" dirty="0"/>
              <a:t>:</a:t>
            </a:r>
          </a:p>
          <a:p>
            <a:r>
              <a:rPr lang="en-ID" dirty="0"/>
              <a:t>a. </a:t>
            </a:r>
            <a:r>
              <a:rPr lang="en-ID" dirty="0" err="1"/>
              <a:t>Tentukan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yang paling </a:t>
            </a:r>
            <a:r>
              <a:rPr lang="en-ID" dirty="0" err="1"/>
              <a:t>tepat</a:t>
            </a:r>
            <a:r>
              <a:rPr lang="en-ID" dirty="0"/>
              <a:t> </a:t>
            </a:r>
            <a:r>
              <a:rPr lang="en-ID" dirty="0" err="1"/>
              <a:t>dijadikan</a:t>
            </a:r>
            <a:r>
              <a:rPr lang="en-ID" dirty="0"/>
              <a:t> </a:t>
            </a:r>
            <a:r>
              <a:rPr lang="en-ID" b="1" dirty="0"/>
              <a:t>superclass</a:t>
            </a:r>
            <a:r>
              <a:rPr lang="en-ID" dirty="0"/>
              <a:t>.</a:t>
            </a:r>
            <a:br>
              <a:rPr lang="en-ID" dirty="0"/>
            </a:br>
            <a:r>
              <a:rPr lang="en-ID" dirty="0"/>
              <a:t>b. </a:t>
            </a:r>
            <a:r>
              <a:rPr lang="en-ID" dirty="0" err="1"/>
              <a:t>Jelaskan</a:t>
            </a:r>
            <a:r>
              <a:rPr lang="en-ID" dirty="0"/>
              <a:t> </a:t>
            </a:r>
            <a:r>
              <a:rPr lang="en-ID" dirty="0" err="1"/>
              <a:t>alasan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pewarisan</a:t>
            </a:r>
            <a:r>
              <a:rPr lang="en-ID" dirty="0"/>
              <a:t> pada </a:t>
            </a:r>
            <a:r>
              <a:rPr lang="en-ID" dirty="0" err="1"/>
              <a:t>kasus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.</a:t>
            </a:r>
            <a:br>
              <a:rPr lang="en-ID" dirty="0"/>
            </a:br>
            <a:r>
              <a:rPr lang="en-ID" dirty="0"/>
              <a:t>c. </a:t>
            </a:r>
            <a:r>
              <a:rPr lang="en-ID" dirty="0" err="1"/>
              <a:t>Tentukan</a:t>
            </a:r>
            <a:r>
              <a:rPr lang="en-ID" dirty="0"/>
              <a:t> </a:t>
            </a:r>
            <a:r>
              <a:rPr lang="en-ID" dirty="0" err="1"/>
              <a:t>atribut</a:t>
            </a:r>
            <a:r>
              <a:rPr lang="en-ID" dirty="0"/>
              <a:t> dan method yang </a:t>
            </a:r>
            <a:r>
              <a:rPr lang="en-ID" dirty="0" err="1"/>
              <a:t>sebaiknya</a:t>
            </a:r>
            <a:r>
              <a:rPr lang="en-ID" dirty="0"/>
              <a:t> </a:t>
            </a:r>
            <a:r>
              <a:rPr lang="en-ID" dirty="0" err="1"/>
              <a:t>berada</a:t>
            </a:r>
            <a:r>
              <a:rPr lang="en-ID" dirty="0"/>
              <a:t> di superclass.</a:t>
            </a:r>
            <a:br>
              <a:rPr lang="en-ID" dirty="0"/>
            </a:br>
            <a:r>
              <a:rPr lang="en-ID" dirty="0"/>
              <a:t>d. Buat diagram </a:t>
            </a:r>
            <a:r>
              <a:rPr lang="en-ID" dirty="0" err="1"/>
              <a:t>kelas</a:t>
            </a:r>
            <a:r>
              <a:rPr lang="en-ID" dirty="0"/>
              <a:t> UML </a:t>
            </a:r>
            <a:r>
              <a:rPr lang="en-ID" dirty="0" err="1"/>
              <a:t>sederhana</a:t>
            </a:r>
            <a:r>
              <a:rPr lang="en-ID" dirty="0"/>
              <a:t> yang </a:t>
            </a:r>
            <a:r>
              <a:rPr lang="en-ID" dirty="0" err="1"/>
              <a:t>menggambarkan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pewarisan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  <a:br>
              <a:rPr lang="en-ID" dirty="0"/>
            </a:br>
            <a:r>
              <a:rPr lang="en-ID" dirty="0"/>
              <a:t>e. </a:t>
            </a:r>
            <a:r>
              <a:rPr lang="en-ID" dirty="0" err="1"/>
              <a:t>Jelaskan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i="1" dirty="0"/>
              <a:t>is-a</a:t>
            </a:r>
            <a:r>
              <a:rPr lang="en-ID" dirty="0"/>
              <a:t> yang </a:t>
            </a:r>
            <a:r>
              <a:rPr lang="en-ID" dirty="0" err="1"/>
              <a:t>terjadi</a:t>
            </a:r>
            <a:r>
              <a:rPr lang="en-ID" dirty="0"/>
              <a:t> pada </a:t>
            </a:r>
            <a:r>
              <a:rPr lang="en-ID" dirty="0" err="1"/>
              <a:t>setiap</a:t>
            </a:r>
            <a:r>
              <a:rPr lang="en-ID" dirty="0"/>
              <a:t> subclass.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47626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2C952-3B81-40B7-E4C4-8B1F20115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Studi Kasus 2: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Pegawai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29F4C-B0E9-A53D-7B94-98A554E25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pegawai</a:t>
            </a:r>
            <a:r>
              <a:rPr lang="en-ID" dirty="0"/>
              <a:t>:</a:t>
            </a:r>
          </a:p>
          <a:p>
            <a:r>
              <a:rPr lang="en-ID" dirty="0" err="1"/>
              <a:t>Pegawai</a:t>
            </a:r>
            <a:r>
              <a:rPr lang="en-ID" dirty="0"/>
              <a:t> </a:t>
            </a:r>
            <a:r>
              <a:rPr lang="en-ID" dirty="0" err="1"/>
              <a:t>Tetap</a:t>
            </a:r>
            <a:endParaRPr lang="en-ID" dirty="0"/>
          </a:p>
          <a:p>
            <a:r>
              <a:rPr lang="en-ID" dirty="0" err="1"/>
              <a:t>Pegawai</a:t>
            </a:r>
            <a:r>
              <a:rPr lang="en-ID" dirty="0"/>
              <a:t> </a:t>
            </a:r>
            <a:r>
              <a:rPr lang="en-ID" dirty="0" err="1"/>
              <a:t>Kontrak</a:t>
            </a:r>
            <a:endParaRPr lang="en-ID" dirty="0"/>
          </a:p>
          <a:p>
            <a:r>
              <a:rPr lang="en-ID" dirty="0" err="1"/>
              <a:t>Pegawai</a:t>
            </a:r>
            <a:r>
              <a:rPr lang="en-ID" dirty="0"/>
              <a:t> Harian</a:t>
            </a:r>
          </a:p>
          <a:p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pegawai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:</a:t>
            </a:r>
          </a:p>
          <a:p>
            <a:r>
              <a:rPr lang="en-ID" dirty="0"/>
              <a:t>nama</a:t>
            </a:r>
          </a:p>
          <a:p>
            <a:r>
              <a:rPr lang="en-ID" dirty="0" err="1"/>
              <a:t>idPegawai</a:t>
            </a:r>
            <a:endParaRPr lang="en-ID" dirty="0"/>
          </a:p>
          <a:p>
            <a:r>
              <a:rPr lang="en-ID" dirty="0" err="1"/>
              <a:t>gajiPokok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51829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009BF-D872-6D7C-CAC9-8C221EB24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CA00D-9D48-0977-CE3C-20C3A77B4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perhitungan</a:t>
            </a:r>
            <a:r>
              <a:rPr lang="en-ID" dirty="0"/>
              <a:t> </a:t>
            </a:r>
            <a:r>
              <a:rPr lang="en-ID" dirty="0" err="1"/>
              <a:t>gaji</a:t>
            </a:r>
            <a:r>
              <a:rPr lang="en-ID" dirty="0"/>
              <a:t> </a:t>
            </a:r>
            <a:r>
              <a:rPr lang="en-ID" dirty="0" err="1"/>
              <a:t>berbeda</a:t>
            </a:r>
            <a:r>
              <a:rPr lang="en-ID" dirty="0"/>
              <a:t>:</a:t>
            </a:r>
          </a:p>
          <a:p>
            <a:pPr lvl="1"/>
            <a:r>
              <a:rPr lang="en-ID" b="1" dirty="0" err="1"/>
              <a:t>Pegawai</a:t>
            </a:r>
            <a:r>
              <a:rPr lang="en-ID" b="1" dirty="0"/>
              <a:t> </a:t>
            </a:r>
            <a:r>
              <a:rPr lang="en-ID" b="1" dirty="0" err="1"/>
              <a:t>Tetap</a:t>
            </a:r>
            <a:r>
              <a:rPr lang="en-ID" dirty="0"/>
              <a:t> </a:t>
            </a:r>
            <a:r>
              <a:rPr lang="en-ID" dirty="0" err="1"/>
              <a:t>mendapat</a:t>
            </a:r>
            <a:r>
              <a:rPr lang="en-ID" dirty="0"/>
              <a:t> </a:t>
            </a:r>
            <a:r>
              <a:rPr lang="en-ID" dirty="0" err="1"/>
              <a:t>tunjangan</a:t>
            </a:r>
            <a:endParaRPr lang="en-ID" dirty="0"/>
          </a:p>
          <a:p>
            <a:pPr lvl="1"/>
            <a:r>
              <a:rPr lang="en-ID" b="1" dirty="0" err="1"/>
              <a:t>Pegawai</a:t>
            </a:r>
            <a:r>
              <a:rPr lang="en-ID" b="1" dirty="0"/>
              <a:t> </a:t>
            </a:r>
            <a:r>
              <a:rPr lang="en-ID" b="1" dirty="0" err="1"/>
              <a:t>Kontrak</a:t>
            </a:r>
            <a:r>
              <a:rPr lang="en-ID" dirty="0"/>
              <a:t> </a:t>
            </a:r>
            <a:r>
              <a:rPr lang="en-ID" dirty="0" err="1"/>
              <a:t>mendapat</a:t>
            </a:r>
            <a:r>
              <a:rPr lang="en-ID" dirty="0"/>
              <a:t> bonus </a:t>
            </a:r>
            <a:r>
              <a:rPr lang="en-ID" dirty="0" err="1"/>
              <a:t>proyek</a:t>
            </a:r>
            <a:endParaRPr lang="en-ID" dirty="0"/>
          </a:p>
          <a:p>
            <a:pPr lvl="1"/>
            <a:r>
              <a:rPr lang="en-ID" b="1" dirty="0" err="1"/>
              <a:t>Pegawai</a:t>
            </a:r>
            <a:r>
              <a:rPr lang="en-ID" b="1" dirty="0"/>
              <a:t> Harian</a:t>
            </a:r>
            <a:r>
              <a:rPr lang="en-ID" dirty="0"/>
              <a:t> </a:t>
            </a:r>
            <a:r>
              <a:rPr lang="en-ID" dirty="0" err="1"/>
              <a:t>dihitung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hari</a:t>
            </a:r>
            <a:r>
              <a:rPr lang="en-ID" dirty="0"/>
              <a:t> </a:t>
            </a:r>
            <a:r>
              <a:rPr lang="en-ID" dirty="0" err="1"/>
              <a:t>kerja</a:t>
            </a:r>
            <a:endParaRPr lang="en-ID" dirty="0"/>
          </a:p>
          <a:p>
            <a:r>
              <a:rPr lang="en-ID" b="1" dirty="0" err="1"/>
              <a:t>Pertanyaan</a:t>
            </a:r>
            <a:r>
              <a:rPr lang="en-ID" b="1" dirty="0"/>
              <a:t>:</a:t>
            </a:r>
          </a:p>
          <a:p>
            <a:r>
              <a:rPr lang="en-ID" dirty="0"/>
              <a:t>a. </a:t>
            </a:r>
            <a:r>
              <a:rPr lang="en-ID" dirty="0" err="1"/>
              <a:t>Rancang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pewarisan</a:t>
            </a:r>
            <a:r>
              <a:rPr lang="en-ID" dirty="0"/>
              <a:t>.</a:t>
            </a:r>
            <a:br>
              <a:rPr lang="en-ID" dirty="0"/>
            </a:br>
            <a:r>
              <a:rPr lang="en-ID" dirty="0"/>
              <a:t>b. Method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sebaiknya</a:t>
            </a:r>
            <a:r>
              <a:rPr lang="en-ID" dirty="0"/>
              <a:t> di-</a:t>
            </a:r>
            <a:r>
              <a:rPr lang="en-ID" i="1" dirty="0"/>
              <a:t>override</a:t>
            </a:r>
            <a:r>
              <a:rPr lang="en-ID" dirty="0"/>
              <a:t> pada masing-masing subclass?</a:t>
            </a:r>
            <a:br>
              <a:rPr lang="en-ID" dirty="0"/>
            </a:br>
            <a:r>
              <a:rPr lang="en-ID" dirty="0"/>
              <a:t>c. </a:t>
            </a:r>
            <a:r>
              <a:rPr lang="en-ID" dirty="0" err="1"/>
              <a:t>Jelaskan</a:t>
            </a:r>
            <a:r>
              <a:rPr lang="en-ID" dirty="0"/>
              <a:t> </a:t>
            </a:r>
            <a:r>
              <a:rPr lang="en-ID" dirty="0" err="1"/>
              <a:t>manfaat</a:t>
            </a:r>
            <a:r>
              <a:rPr lang="en-ID" dirty="0"/>
              <a:t> </a:t>
            </a:r>
            <a:r>
              <a:rPr lang="en-ID" dirty="0" err="1"/>
              <a:t>pewarisan</a:t>
            </a:r>
            <a:r>
              <a:rPr lang="en-ID" dirty="0"/>
              <a:t> </a:t>
            </a:r>
            <a:r>
              <a:rPr lang="en-ID" dirty="0" err="1"/>
              <a:t>dibandingkan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pegawai</a:t>
            </a:r>
            <a:r>
              <a:rPr lang="en-ID" dirty="0"/>
              <a:t> </a:t>
            </a:r>
            <a:r>
              <a:rPr lang="en-ID" dirty="0" err="1"/>
              <a:t>dibuat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</a:t>
            </a:r>
            <a:r>
              <a:rPr lang="en-ID" dirty="0" err="1"/>
              <a:t>terpisah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superclass.</a:t>
            </a:r>
            <a:br>
              <a:rPr lang="en-ID" dirty="0"/>
            </a:br>
            <a:r>
              <a:rPr lang="en-ID" dirty="0"/>
              <a:t>d. Apa </a:t>
            </a:r>
            <a:r>
              <a:rPr lang="en-ID" dirty="0" err="1"/>
              <a:t>risiko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menambah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pegawai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?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31732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AB1C3-B9CB-6D56-A278-B4E8BFFB5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Studi Kasus 3: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Transportasi</a:t>
            </a:r>
            <a:r>
              <a:rPr lang="en-ID" dirty="0"/>
              <a:t> Online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83D0E-FCEE-5123-6130-B0FFB191C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transportasi</a:t>
            </a:r>
            <a:r>
              <a:rPr lang="en-ID" dirty="0"/>
              <a:t> online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:</a:t>
            </a:r>
          </a:p>
          <a:p>
            <a:pPr lvl="1"/>
            <a:r>
              <a:rPr lang="en-ID" dirty="0"/>
              <a:t>Mobil</a:t>
            </a:r>
          </a:p>
          <a:p>
            <a:pPr lvl="1"/>
            <a:r>
              <a:rPr lang="en-ID" dirty="0"/>
              <a:t>Motor</a:t>
            </a:r>
          </a:p>
          <a:p>
            <a:pPr lvl="1"/>
            <a:r>
              <a:rPr lang="en-ID" dirty="0"/>
              <a:t>Mobil Listrik</a:t>
            </a:r>
          </a:p>
          <a:p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kendaraan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:</a:t>
            </a:r>
          </a:p>
          <a:p>
            <a:pPr lvl="1"/>
            <a:r>
              <a:rPr lang="en-ID" dirty="0" err="1"/>
              <a:t>nomorPlat</a:t>
            </a:r>
            <a:endParaRPr lang="en-ID" dirty="0"/>
          </a:p>
          <a:p>
            <a:pPr lvl="1"/>
            <a:r>
              <a:rPr lang="en-ID" dirty="0" err="1"/>
              <a:t>kapasitas</a:t>
            </a:r>
            <a:endParaRPr lang="en-ID" dirty="0"/>
          </a:p>
          <a:p>
            <a:pPr lvl="1"/>
            <a:r>
              <a:rPr lang="en-ID" dirty="0" err="1"/>
              <a:t>hitungTarif</a:t>
            </a:r>
            <a:r>
              <a:rPr lang="en-ID" dirty="0"/>
              <a:t>()</a:t>
            </a:r>
          </a:p>
          <a:p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perhitungan</a:t>
            </a:r>
            <a:r>
              <a:rPr lang="en-ID" dirty="0"/>
              <a:t> </a:t>
            </a:r>
            <a:r>
              <a:rPr lang="en-ID" dirty="0" err="1"/>
              <a:t>tarif</a:t>
            </a:r>
            <a:r>
              <a:rPr lang="en-ID" dirty="0"/>
              <a:t> </a:t>
            </a:r>
            <a:r>
              <a:rPr lang="en-ID" dirty="0" err="1"/>
              <a:t>berbeda</a:t>
            </a:r>
            <a:r>
              <a:rPr lang="en-ID" dirty="0"/>
              <a:t> </a:t>
            </a:r>
            <a:r>
              <a:rPr lang="en-ID" dirty="0" err="1"/>
              <a:t>tergantung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kendaraan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93670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00434-1436-6227-D49D-237C07768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909BA-D5E8-2BE3-0794-7A3723099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a. </a:t>
            </a:r>
            <a:r>
              <a:rPr lang="en-ID" dirty="0" err="1"/>
              <a:t>Tentukan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 </a:t>
            </a:r>
            <a:r>
              <a:rPr lang="en-ID" dirty="0" err="1"/>
              <a:t>kelas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inheritance.</a:t>
            </a:r>
            <a:br>
              <a:rPr lang="en-ID" dirty="0"/>
            </a:br>
            <a:r>
              <a:rPr lang="en-ID" dirty="0"/>
              <a:t>b. </a:t>
            </a:r>
            <a:r>
              <a:rPr lang="en-ID" dirty="0" err="1"/>
              <a:t>Jelaskan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i="1" dirty="0"/>
              <a:t>method overriding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pada </a:t>
            </a:r>
            <a:r>
              <a:rPr lang="en-ID" dirty="0" err="1"/>
              <a:t>kasus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.</a:t>
            </a:r>
            <a:br>
              <a:rPr lang="en-ID" dirty="0"/>
            </a:br>
            <a:r>
              <a:rPr lang="en-ID" dirty="0"/>
              <a:t>c. Jika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depan</a:t>
            </a:r>
            <a:r>
              <a:rPr lang="en-ID" dirty="0"/>
              <a:t> </a:t>
            </a:r>
            <a:r>
              <a:rPr lang="en-ID" dirty="0" err="1"/>
              <a:t>ditambahkan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 </a:t>
            </a:r>
            <a:r>
              <a:rPr lang="en-ID" b="1" dirty="0"/>
              <a:t>Sepeda</a:t>
            </a:r>
            <a:r>
              <a:rPr lang="en-ID" dirty="0"/>
              <a:t>,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 inheritance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relevan</a:t>
            </a:r>
            <a:r>
              <a:rPr lang="en-ID" dirty="0"/>
              <a:t>? </a:t>
            </a:r>
            <a:r>
              <a:rPr lang="en-ID" dirty="0" err="1"/>
              <a:t>Jelaskan</a:t>
            </a:r>
            <a:r>
              <a:rPr lang="en-ID" dirty="0"/>
              <a:t> </a:t>
            </a:r>
            <a:r>
              <a:rPr lang="en-ID" dirty="0" err="1"/>
              <a:t>alasannya</a:t>
            </a:r>
            <a:r>
              <a:rPr lang="en-ID" dirty="0"/>
              <a:t>.</a:t>
            </a:r>
            <a:br>
              <a:rPr lang="en-ID" dirty="0"/>
            </a:br>
            <a:r>
              <a:rPr lang="en-ID" dirty="0"/>
              <a:t>d. Kapan </a:t>
            </a:r>
            <a:r>
              <a:rPr lang="en-ID" dirty="0" err="1"/>
              <a:t>sebaiknya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b="1" dirty="0"/>
              <a:t>composition</a:t>
            </a:r>
            <a:r>
              <a:rPr lang="en-ID" dirty="0"/>
              <a:t> </a:t>
            </a:r>
            <a:r>
              <a:rPr lang="en-ID" dirty="0" err="1"/>
              <a:t>dibanding</a:t>
            </a:r>
            <a:r>
              <a:rPr lang="en-ID" dirty="0"/>
              <a:t> inheritance?</a:t>
            </a:r>
          </a:p>
        </p:txBody>
      </p:sp>
    </p:spTree>
    <p:extLst>
      <p:ext uri="{BB962C8B-B14F-4D97-AF65-F5344CB8AC3E}">
        <p14:creationId xmlns:p14="http://schemas.microsoft.com/office/powerpoint/2010/main" val="1660907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398A1-3C17-EF40-B025-11B91466A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Studi Kasus 4 (</a:t>
            </a:r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Kritis</a:t>
            </a:r>
            <a:r>
              <a:rPr lang="en-ID" dirty="0"/>
              <a:t> / HOTS)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10552-25DF-9614-8E84-599FABC44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tim</a:t>
            </a:r>
            <a:r>
              <a:rPr lang="en-ID" dirty="0"/>
              <a:t> </a:t>
            </a:r>
            <a:r>
              <a:rPr lang="en-ID" dirty="0" err="1"/>
              <a:t>pengembang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pewarisan</a:t>
            </a:r>
            <a:r>
              <a:rPr lang="en-ID" dirty="0"/>
              <a:t> sangat </a:t>
            </a:r>
            <a:r>
              <a:rPr lang="en-ID" dirty="0" err="1"/>
              <a:t>dalam</a:t>
            </a:r>
            <a:r>
              <a:rPr lang="en-ID" dirty="0"/>
              <a:t>:</a:t>
            </a:r>
          </a:p>
          <a:p>
            <a:r>
              <a:rPr lang="en-ID" dirty="0"/>
              <a:t>User</a:t>
            </a:r>
          </a:p>
          <a:p>
            <a:r>
              <a:rPr lang="en-ID" dirty="0"/>
              <a:t> └── </a:t>
            </a:r>
            <a:r>
              <a:rPr lang="en-ID" dirty="0" err="1"/>
              <a:t>Pegawai</a:t>
            </a:r>
            <a:endParaRPr lang="en-ID" dirty="0"/>
          </a:p>
          <a:p>
            <a:r>
              <a:rPr lang="en-ID" dirty="0"/>
              <a:t>     └── </a:t>
            </a:r>
            <a:r>
              <a:rPr lang="en-ID" dirty="0" err="1"/>
              <a:t>PegawaiAkademik</a:t>
            </a:r>
            <a:endParaRPr lang="en-ID" dirty="0"/>
          </a:p>
          <a:p>
            <a:r>
              <a:rPr lang="en-ID" dirty="0"/>
              <a:t>         └── Dosen</a:t>
            </a:r>
          </a:p>
          <a:p>
            <a:r>
              <a:rPr lang="en-ID" dirty="0"/>
              <a:t>             └── </a:t>
            </a:r>
            <a:r>
              <a:rPr lang="en-ID" dirty="0" err="1"/>
              <a:t>DosenTetap</a:t>
            </a:r>
            <a:endParaRPr lang="en-ID" dirty="0"/>
          </a:p>
          <a:p>
            <a:r>
              <a:rPr lang="en-ID" dirty="0"/>
              <a:t>                 └── </a:t>
            </a:r>
            <a:r>
              <a:rPr lang="en-ID" dirty="0" err="1"/>
              <a:t>DosenSenior</a:t>
            </a:r>
            <a:endParaRPr lang="en-ID" dirty="0"/>
          </a:p>
          <a:p>
            <a:r>
              <a:rPr lang="en-ID" dirty="0"/>
              <a:t>a. </a:t>
            </a:r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kelemahan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 </a:t>
            </a:r>
            <a:r>
              <a:rPr lang="en-ID" dirty="0" err="1"/>
              <a:t>pewarisan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  <a:br>
              <a:rPr lang="en-ID" dirty="0"/>
            </a:br>
            <a:r>
              <a:rPr lang="en-ID" dirty="0"/>
              <a:t>b. </a:t>
            </a:r>
            <a:r>
              <a:rPr lang="en-ID" dirty="0" err="1"/>
              <a:t>Dampak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muncul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pemeliharaan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?</a:t>
            </a:r>
            <a:br>
              <a:rPr lang="en-ID" dirty="0"/>
            </a:br>
            <a:r>
              <a:rPr lang="en-ID" dirty="0"/>
              <a:t>c. </a:t>
            </a:r>
            <a:r>
              <a:rPr lang="en-ID" dirty="0" err="1"/>
              <a:t>Usulkan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 </a:t>
            </a:r>
            <a:r>
              <a:rPr lang="en-ID" dirty="0" err="1"/>
              <a:t>alternatif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dan </a:t>
            </a:r>
            <a:r>
              <a:rPr lang="en-ID" dirty="0" err="1"/>
              <a:t>jelaskan</a:t>
            </a:r>
            <a:r>
              <a:rPr lang="en-ID" dirty="0"/>
              <a:t> </a:t>
            </a:r>
            <a:r>
              <a:rPr lang="en-ID" dirty="0" err="1"/>
              <a:t>alasannya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663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434F8-0E32-1042-5D4F-92A6B500F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Studi Kasus 5: </a:t>
            </a:r>
            <a:r>
              <a:rPr lang="en-ID" dirty="0" err="1"/>
              <a:t>Implementasi</a:t>
            </a:r>
            <a:r>
              <a:rPr lang="en-ID" dirty="0"/>
              <a:t> Kode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D7B3A-910F-3DEC-BA28-C01DEA3A5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b="1" dirty="0"/>
              <a:t>Studi Kasus 2</a:t>
            </a:r>
            <a:r>
              <a:rPr lang="en-ID" dirty="0"/>
              <a:t>, </a:t>
            </a:r>
            <a:r>
              <a:rPr lang="en-ID" dirty="0" err="1"/>
              <a:t>buatlah</a:t>
            </a:r>
            <a:r>
              <a:rPr lang="en-ID" dirty="0"/>
              <a:t>:</a:t>
            </a:r>
            <a:br>
              <a:rPr lang="en-ID" dirty="0"/>
            </a:br>
            <a:r>
              <a:rPr lang="en-ID" dirty="0"/>
              <a:t>a. </a:t>
            </a: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kode</a:t>
            </a:r>
            <a:r>
              <a:rPr lang="en-ID" dirty="0"/>
              <a:t> program (Java / Python / PHP) yang </a:t>
            </a:r>
            <a:r>
              <a:rPr lang="en-ID" dirty="0" err="1"/>
              <a:t>menerapkan</a:t>
            </a:r>
            <a:r>
              <a:rPr lang="en-ID" dirty="0"/>
              <a:t> inheritance.</a:t>
            </a:r>
            <a:br>
              <a:rPr lang="en-ID" dirty="0"/>
            </a:br>
            <a:r>
              <a:rPr lang="en-ID" dirty="0"/>
              <a:t>b. </a:t>
            </a:r>
            <a:r>
              <a:rPr lang="en-ID" dirty="0" err="1"/>
              <a:t>Tandai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kode</a:t>
            </a:r>
            <a:r>
              <a:rPr lang="en-ID" dirty="0"/>
              <a:t> yang </a:t>
            </a:r>
            <a:r>
              <a:rPr lang="en-ID" dirty="0" err="1"/>
              <a:t>menunjukkan</a:t>
            </a:r>
            <a:r>
              <a:rPr lang="en-ID" dirty="0"/>
              <a:t>:</a:t>
            </a:r>
          </a:p>
          <a:p>
            <a:r>
              <a:rPr lang="en-ID" dirty="0"/>
              <a:t>superclass</a:t>
            </a:r>
          </a:p>
          <a:p>
            <a:r>
              <a:rPr lang="en-ID" dirty="0"/>
              <a:t>subclass</a:t>
            </a:r>
          </a:p>
          <a:p>
            <a:r>
              <a:rPr lang="en-ID" dirty="0"/>
              <a:t>method overriding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4847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585</Words>
  <Application>Microsoft Office PowerPoint</Application>
  <PresentationFormat>Widescreen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Latihan studi kasus</vt:lpstr>
      <vt:lpstr>Studi Kasus 1: Sistem Akademik Perguruan Tinggi</vt:lpstr>
      <vt:lpstr>soal</vt:lpstr>
      <vt:lpstr>Studi Kasus 2: Sistem Manajemen Pegawai</vt:lpstr>
      <vt:lpstr>soal</vt:lpstr>
      <vt:lpstr>Studi Kasus 3: Sistem Transportasi Online</vt:lpstr>
      <vt:lpstr>soal</vt:lpstr>
      <vt:lpstr>Studi Kasus 4 (Analisis Kritis / HOTS)</vt:lpstr>
      <vt:lpstr>Studi Kasus 5: Implementasi Kode</vt:lpstr>
      <vt:lpstr>Kasus 6: Analisis Desain Sistem Akademik</vt:lpstr>
      <vt:lpstr>soal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sularso</dc:creator>
  <cp:lastModifiedBy>sularso</cp:lastModifiedBy>
  <cp:revision>1</cp:revision>
  <dcterms:created xsi:type="dcterms:W3CDTF">2026-01-08T00:53:17Z</dcterms:created>
  <dcterms:modified xsi:type="dcterms:W3CDTF">2026-01-08T00:53:50Z</dcterms:modified>
</cp:coreProperties>
</file>